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6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jpeg" ContentType="image/jpeg"/>
  <Override PartName="/ppt/media/image27.png" ContentType="image/png"/>
  <Override PartName="/ppt/media/image29.png" ContentType="image/png"/>
  <Override PartName="/ppt/media/image30.jpeg" ContentType="image/jpeg"/>
  <Override PartName="/ppt/media/image32.png" ContentType="image/png"/>
  <Override PartName="/ppt/media/image31.png" ContentType="image/png"/>
  <Override PartName="/ppt/media/image33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5E7DD27-8F4F-4F9E-8D0A-FE826FAC6D85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7F302D-D74D-4FF4-9E3B-ECB245D3C82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FE6DA70-DFAC-449A-90D5-14CC5142AFF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8F503D-509F-4AAA-B33D-211754DA20C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BCBEE9-62FE-4706-9981-B0B4B5E384F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501B840-C326-4A33-96F3-9741884A272E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5A6B972-708D-4FB4-8E9D-98899DC449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8E8DE0F-60D7-4946-BA2C-4D339FCC2B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1DCFD585-D176-4125-8373-3971075F49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0853463-9206-4F1C-8E06-40C3AA2C63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685199-E387-4276-A729-F44FEAC86D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519F9DD-87BC-4B02-8D04-34D40AC63B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B623875-DC43-4335-B0EB-266B9398C7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78FDFB5-6C2C-4C6A-BE0A-F93013E672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15BC519-B843-41C2-BE6F-84AB9A2EDF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84A764C-8B34-41E3-9B84-32AFF8EC69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E6ACFC-134B-4CDC-9990-1A9F11ADE98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46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3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01757C7-7919-4CB0-BE9E-A8305F17D14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6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B83BF8-4850-449B-A755-E24E44AA4C5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29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FF6BB5-7617-4B5C-A91E-762ACD2BA7B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32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55B2D4-32F8-41A2-A16C-B46BBE80D25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3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813AD4E-E225-4EA8-A34F-00B6098100E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6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F262EE-40EB-47DA-B0B1-DB7EA2092DC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007819-CCA4-40E7-871D-D62E858020B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4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9A7AF4-4790-4D48-B84A-FBA65B43213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7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93D4B6-2456-475F-84C5-3A294DA7D1C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20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1CC259-7B93-4C4C-9495-3FCC70B77ED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Zelzilon/DataScienceCapstone/blob/main/labs-jupyter-spacex-Data%20wrangling.ipynb" TargetMode="External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Zelzilon/DataScienceCapstone/blob/main/SpaceX_Machine%20Learning%20Prediction_Part_5.ipynb" TargetMode="External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"/>
          <p:cNvSpPr/>
          <p:nvPr/>
        </p:nvSpPr>
        <p:spPr>
          <a:xfrm>
            <a:off x="888480" y="4568760"/>
            <a:ext cx="2513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Zachary Long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07/06/2024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0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120" cy="6282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659240" cy="91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 u="sng">
                <a:solidFill>
                  <a:schemeClr val="accent3">
                    <a:lumMod val="25000"/>
                  </a:schemeClr>
                </a:solidFill>
                <a:uFillTx/>
                <a:latin typeface="Abadi"/>
                <a:hlinkClick r:id="rId2"/>
              </a:rPr>
              <a:t>https://github.com/Zelzilon/DataScienceCapstone/blob/main/labs-jupyter-spacex-Data%20wrangling.ipynb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7543800" y="3200400"/>
            <a:ext cx="20566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Calculate the number and occurrence of mission outcome per orbit type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2971800" y="3200400"/>
            <a:ext cx="20566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Calculate the number of launches on each site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5257800" y="3200400"/>
            <a:ext cx="20566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Calculate the number and occurrence of each orbit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685800" y="3200400"/>
            <a:ext cx="20566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Deal with missing values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9829800" y="3200400"/>
            <a:ext cx="20566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Create a landing outcome label from Outcome column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2743200" y="4114800"/>
            <a:ext cx="2286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5029200" y="4114800"/>
            <a:ext cx="2286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7315200" y="4114800"/>
            <a:ext cx="2286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9601200" y="4114800"/>
            <a:ext cx="2286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78CA819-D340-4E36-8A26-86B83E283BA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used in this project are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– for comparing two variables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– to compare orbit to success rate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– to show change in success rate over the years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https://github.com/Zelzilon/DataScienceCapstone/blob/main/edadataviz.ipynb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D4896F5-CB4D-424D-9B0A-F402DC3B6F8C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/>
          </p:nvPr>
        </p:nvSpPr>
        <p:spPr>
          <a:xfrm>
            <a:off x="770040" y="137160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 of unique launch sites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records beginning with ‘CCA’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total payload mass carried by NASA (CRS)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F9 v1.1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date when the first successful landing outcome in the ground pad was achieved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total number of successful and failure mission outcomes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names of booster versions which have carried max payload mass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failed landing outcome with booster version and site names in 2015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https://github.com/Zelzilon/DataScienceCapstone/blob/main/jupyter-labs-eda-sql-coursera_sqllite.ipynb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414699-DDBD-4F51-A689-2562DC15CDF2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/>
          </p:nvPr>
        </p:nvSpPr>
        <p:spPr>
          <a:xfrm>
            <a:off x="686160" y="182124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map objects: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Markers: Show a geo location from latitude and longitude data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Cluster: Show a group of markers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Circles: Show a single location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Lines: Show distance between two locations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https://github.com/Zelzilon/DataScienceCapstone/blob/main/lab_jupyter_launch_site_location.ipynb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99EEE1B-2D7A-44DF-B0D2-87508ED40BCA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plots: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- Show categorical differences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– Show changes over time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Pie – Show percentage of events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https://github.com/Zelzilon/DataScienceCapstone/blob/main/spacex_dash_app.py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4BB3131-726F-447C-81D7-2E2CC3C774DB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91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 u="sng">
                <a:solidFill>
                  <a:schemeClr val="accent3">
                    <a:lumMod val="25000"/>
                  </a:schemeClr>
                </a:solidFill>
                <a:uFillTx/>
                <a:latin typeface="Abadi"/>
                <a:hlinkClick r:id="rId2"/>
              </a:rPr>
              <a:t>https://github.com/Zelzilon/DataScienceCapstone/blob/main/SpaceX_Machine%20Learning%20Prediction_Part_5.ipynb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57200" y="3200400"/>
            <a:ext cx="18280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Create and Standardize the variable X and Create variable 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743200" y="3200400"/>
            <a:ext cx="18280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Split data into Train and Test data sets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5029200" y="3200400"/>
            <a:ext cx="18280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Calculate K Nearest Neighbor, Logistic Regression, Support Vector Machine, and Decision Tree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7315200" y="3200400"/>
            <a:ext cx="18280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Calculate the number and occurrence of mission outcome per orbit type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9601200" y="3200400"/>
            <a:ext cx="1828080" cy="2056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Compare score accuracy to choose the best mode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2286000" y="4343400"/>
            <a:ext cx="4572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4572000" y="4343400"/>
            <a:ext cx="4572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>
            <a:off x="6858000" y="4343400"/>
            <a:ext cx="4572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9144000" y="4343400"/>
            <a:ext cx="4572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F7F6732-F8DE-4D7D-93FD-743B35F10298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ntent Placeholder 2"/>
          <p:cNvSpPr/>
          <p:nvPr/>
        </p:nvSpPr>
        <p:spPr>
          <a:xfrm>
            <a:off x="840960" y="1807200"/>
            <a:ext cx="10359720" cy="39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API and web scraping are capable to collect SpaceX data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SQL is effective for data filtering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interactive visualization provides great information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has the best accuracy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49A3A8-5063-474C-9100-DD349F438DDF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"/>
          <p:cNvSpPr/>
          <p:nvPr/>
        </p:nvSpPr>
        <p:spPr>
          <a:xfrm>
            <a:off x="811440" y="2529720"/>
            <a:ext cx="10306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2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228600" y="1780200"/>
            <a:ext cx="11658240" cy="210564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1371600" y="4343400"/>
            <a:ext cx="91436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CCFS SLC 40 site shows a higher concentration of flights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8692753-72EA-4325-964D-907DEB422E87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685800" y="1828800"/>
            <a:ext cx="10324800" cy="2057040"/>
          </a:xfrm>
          <a:prstGeom prst="rect">
            <a:avLst/>
          </a:prstGeom>
          <a:ln w="0">
            <a:noFill/>
          </a:ln>
        </p:spPr>
      </p:pic>
      <p:sp>
        <p:nvSpPr>
          <p:cNvPr id="13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685800" y="4343400"/>
            <a:ext cx="10286640" cy="20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this scatter plot you can observe that VAFB-SLC has no rockets of a payload mass greater than 10,000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53FF226-F951-4730-BA89-734D8828ABEC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ldNum" idx="37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5B8520-47CC-44BD-AE4F-9F059C97BF7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Content Placeholder 2"/>
          <p:cNvSpPr/>
          <p:nvPr/>
        </p:nvSpPr>
        <p:spPr>
          <a:xfrm>
            <a:off x="958680" y="2113200"/>
            <a:ext cx="5166000" cy="33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2286000" y="1371600"/>
            <a:ext cx="5602680" cy="3732120"/>
          </a:xfrm>
          <a:prstGeom prst="rect">
            <a:avLst/>
          </a:prstGeom>
          <a:ln w="0">
            <a:noFill/>
          </a:ln>
        </p:spPr>
      </p:pic>
      <p:sp>
        <p:nvSpPr>
          <p:cNvPr id="13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1143000" y="5029200"/>
            <a:ext cx="891504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From this chart we can see the highest success rates are from the orbits ES-L1, GEO,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HEO, and SSO.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AD13555-D1D6-47F3-8948-E2A329BF1A3B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518400" y="1600200"/>
            <a:ext cx="11144880" cy="225684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1143000" y="4572000"/>
            <a:ext cx="914364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You should see that in the LEO orbit the Success appears related to the number of flights; on the other hand, there seems to be no relationship between flight number when in GTO orbit.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6CB4004-0052-4957-8EE8-DD385C3DA446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51520" y="1600200"/>
            <a:ext cx="10878120" cy="229500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914400" y="4572000"/>
            <a:ext cx="982944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With heavy payloads the successful landing or positive landing rate are more for Polar,LEO and ISS.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However for GTO we cannot distinguish this well as both positive landing rate and negative landing(unsuccessful mission) are both there here.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02326E4-A3ED-4AE0-ACA3-318838A389A3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3223800" y="1283400"/>
            <a:ext cx="5734080" cy="427644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914400" y="5715000"/>
            <a:ext cx="10058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You can observe that the success rate since 2013 kept increasing till 2020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6A5D86C-3816-4906-9305-53E261E48A3D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2971800" y="1447920"/>
            <a:ext cx="5486040" cy="2912400"/>
          </a:xfrm>
          <a:prstGeom prst="rect">
            <a:avLst/>
          </a:prstGeom>
          <a:ln w="0">
            <a:noFill/>
          </a:ln>
        </p:spPr>
      </p:pic>
      <p:sp>
        <p:nvSpPr>
          <p:cNvPr id="148" name=""/>
          <p:cNvSpPr/>
          <p:nvPr/>
        </p:nvSpPr>
        <p:spPr>
          <a:xfrm>
            <a:off x="914400" y="5257800"/>
            <a:ext cx="86864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above picture is the SQL query and list of all four launch sites in the table.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262B913-DBF4-498E-88CA-F56F4B954BD6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523080" y="1593000"/>
            <a:ext cx="11135520" cy="365724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914400" y="5486400"/>
            <a:ext cx="93722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above picture shows all information in 5 records with a Launch Site starting with ‘CCA’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77EE758-956B-4382-ACE5-9B4340FDECE7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600200" y="1600200"/>
            <a:ext cx="9271800" cy="217116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1143000" y="4572000"/>
            <a:ext cx="98294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is the SQL query to show the sum total of the payload mass carried by all boosters.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FD60B76-78D8-43B7-B53F-A1FA55E6CECB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143000" y="1391040"/>
            <a:ext cx="9314640" cy="226620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/>
          <p:nvPr/>
        </p:nvSpPr>
        <p:spPr>
          <a:xfrm>
            <a:off x="1371600" y="4343400"/>
            <a:ext cx="91436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is the average payload mass to be carried by the F9 v1.1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654F12-0F15-406E-BC2A-7F934E88086B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914400" y="1571760"/>
            <a:ext cx="10515240" cy="286236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1143000" y="5029200"/>
            <a:ext cx="89150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is the earliest date of a successful landing outcome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0099D12-75EC-479F-8406-14D2A8CC9624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8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685800" y="1600200"/>
            <a:ext cx="10764720" cy="251424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914400" y="4800600"/>
            <a:ext cx="914364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is the Boosters that have had a successful landing between 4,000 and 6,000kg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10315C-56AD-4B43-863F-608643315933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ldNum" idx="38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DC4DF115-0FEB-42B3-8A4C-0435F89A00B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Content Placeholder 2"/>
          <p:cNvSpPr/>
          <p:nvPr/>
        </p:nvSpPr>
        <p:spPr>
          <a:xfrm>
            <a:off x="783000" y="1371600"/>
            <a:ext cx="106462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2" spcCol="0"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chemeClr val="accent3">
                    <a:lumMod val="25000"/>
                  </a:schemeClr>
                </a:solidFill>
                <a:uFillTx/>
                <a:latin typeface="Abadi"/>
              </a:rPr>
              <a:t>Summary of methodologies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through API / Web Scraping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SQL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Data Visualization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with Folium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chemeClr val="accent3">
                    <a:lumMod val="25000"/>
                  </a:schemeClr>
                </a:solidFill>
                <a:uFillTx/>
                <a:latin typeface="Abadi"/>
              </a:rPr>
              <a:t>Summary of all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Optimal model acquired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Good visualizations to help with decision making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0000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1143000" y="1600200"/>
            <a:ext cx="9600840" cy="298080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1143000" y="5029200"/>
            <a:ext cx="91436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shows the success and failures of the mission outcome, You can see that there 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only 1 recorded failure in the database.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604913A-587C-4985-9E62-72C7B6D79FAE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914400" y="1436040"/>
            <a:ext cx="7848720" cy="359280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/>
          <p:nvPr/>
        </p:nvSpPr>
        <p:spPr>
          <a:xfrm>
            <a:off x="457200" y="5257800"/>
            <a:ext cx="10058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is a list of the boosters that have carried the highest payload mass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D06F4C-ADAD-42BD-84F6-6B95DA347FB0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1056960" y="1676520"/>
            <a:ext cx="10463760" cy="312372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1056960" y="4800600"/>
            <a:ext cx="922968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shows 2 failed landing outcomes that occurred in 2015.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3B5A9D-F36A-4BCF-8A03-BB443931A805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2222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3538440" y="1431000"/>
            <a:ext cx="5105160" cy="398124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1371600" y="5486400"/>
            <a:ext cx="89150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shows a descending list of the landing outcomes from the range of 2010-06-04 to 2017-03-20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5624B4-993E-435E-BE50-075159943B96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6"/>
          <p:cNvSpPr/>
          <p:nvPr/>
        </p:nvSpPr>
        <p:spPr>
          <a:xfrm>
            <a:off x="811440" y="2529720"/>
            <a:ext cx="10306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3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SpaceX Launch Sites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743200" y="1424880"/>
            <a:ext cx="5837400" cy="291852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 txBox="1"/>
          <p:nvPr/>
        </p:nvSpPr>
        <p:spPr>
          <a:xfrm>
            <a:off x="1371600" y="4800600"/>
            <a:ext cx="8686800" cy="13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are the SpaceX Launch Sites, You can see that the sites are near the coast in Florida and California.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A712DB4-D828-478C-AB7D-AD035118D56E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Rate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430280" y="1600200"/>
            <a:ext cx="9354240" cy="3028680"/>
          </a:xfrm>
          <a:prstGeom prst="rect">
            <a:avLst/>
          </a:prstGeom>
          <a:ln w="0">
            <a:noFill/>
          </a:ln>
        </p:spPr>
      </p:pic>
      <p:sp>
        <p:nvSpPr>
          <p:cNvPr id="182" name=""/>
          <p:cNvSpPr txBox="1"/>
          <p:nvPr/>
        </p:nvSpPr>
        <p:spPr>
          <a:xfrm>
            <a:off x="1371600" y="5029200"/>
            <a:ext cx="93726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is an example of the Folium map showing success and failures of the given location.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E65C49-EA3F-4187-ABD2-67DE90E3C3EB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Distance from coastline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706320" y="1890720"/>
            <a:ext cx="10802160" cy="307656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 txBox="1"/>
          <p:nvPr/>
        </p:nvSpPr>
        <p:spPr>
          <a:xfrm>
            <a:off x="1143000" y="5257800"/>
            <a:ext cx="93726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Above image shows a line with distance marked from the launch site to a nearest coastline.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044827-7F43-4E63-ADF9-423D359DC0FF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"/>
          <p:cNvSpPr/>
          <p:nvPr/>
        </p:nvSpPr>
        <p:spPr>
          <a:xfrm>
            <a:off x="811440" y="2529720"/>
            <a:ext cx="10306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4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success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3305520" y="1600200"/>
            <a:ext cx="4695480" cy="317376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 txBox="1"/>
          <p:nvPr/>
        </p:nvSpPr>
        <p:spPr>
          <a:xfrm>
            <a:off x="685800" y="5029200"/>
            <a:ext cx="9829800" cy="13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above pie chart shows CCAFS SLC-40 is the most successful launch site at 41% of the successful launches.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A76F98-AE6E-44EA-AAD1-72B81E2172DD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Num" idx="39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BE9F717D-A4FC-4FB6-B6F9-1777931D474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Title 1"/>
          <p:cNvSpPr/>
          <p:nvPr/>
        </p:nvSpPr>
        <p:spPr>
          <a:xfrm>
            <a:off x="828000" y="538560"/>
            <a:ext cx="105289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Content Placeholder 2"/>
          <p:cNvSpPr/>
          <p:nvPr/>
        </p:nvSpPr>
        <p:spPr>
          <a:xfrm>
            <a:off x="914400" y="1371600"/>
            <a:ext cx="105148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chemeClr val="accent3">
                    <a:lumMod val="25000"/>
                  </a:schemeClr>
                </a:solidFill>
                <a:uFillTx/>
                <a:latin typeface="Abadi"/>
              </a:rPr>
              <a:t>Project background and context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project the SpaceX company will need a prediction on the success of the Falon 9’s first stage. As the first stage of the Falcon 9 can be reused this will help drive down the cost of future missions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 u="sng">
                <a:solidFill>
                  <a:schemeClr val="accent3">
                    <a:lumMod val="25000"/>
                  </a:schemeClr>
                </a:solidFill>
                <a:uFillTx/>
                <a:latin typeface="Abadi"/>
              </a:rPr>
              <a:t>Problems you want to find answers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What factors determine if the rocket will land successfully?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What features determine the success rate?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What is the accuracy of a successful landing prediction?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by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2286000" y="1389240"/>
            <a:ext cx="6172200" cy="363996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 txBox="1"/>
          <p:nvPr/>
        </p:nvSpPr>
        <p:spPr>
          <a:xfrm>
            <a:off x="914400" y="5486400"/>
            <a:ext cx="93726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KSC LC-39A shows a success rate of 76.9%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3AD78EB-D4B9-48D5-BE40-B5CB29EC4821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and Successful Launches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1143000" y="5486400"/>
            <a:ext cx="82296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We can see from the charts that the payloads of 0 – 4,000 have higher success rates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685800" y="1828800"/>
            <a:ext cx="9888120" cy="2971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1334686-6973-48F7-A2B1-21287837AB4F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Box 1"/>
          <p:cNvSpPr/>
          <p:nvPr/>
        </p:nvSpPr>
        <p:spPr>
          <a:xfrm>
            <a:off x="811440" y="2529720"/>
            <a:ext cx="10306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5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492280" y="1333440"/>
            <a:ext cx="7229880" cy="419112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 txBox="1"/>
          <p:nvPr/>
        </p:nvSpPr>
        <p:spPr>
          <a:xfrm>
            <a:off x="1371600" y="5715000"/>
            <a:ext cx="86868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above bar chart shows the Decision Tree having the highest accuracy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A17FF7-7AEC-4A6A-BB33-E7B3E1900253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056960" y="1485720"/>
            <a:ext cx="5572440" cy="4457880"/>
          </a:xfrm>
          <a:prstGeom prst="rect">
            <a:avLst/>
          </a:prstGeom>
          <a:ln w="0">
            <a:noFill/>
          </a:ln>
        </p:spPr>
      </p:pic>
      <p:sp>
        <p:nvSpPr>
          <p:cNvPr id="202" name=""/>
          <p:cNvSpPr txBox="1"/>
          <p:nvPr/>
        </p:nvSpPr>
        <p:spPr>
          <a:xfrm>
            <a:off x="8001000" y="1828800"/>
            <a:ext cx="2971800" cy="342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confusion matrix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 the decision tree model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02D4CF-6C64-4ADC-88B6-6B47076B8FC9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860256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Lower payloads have a higher success rate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GEO, HEO, SSO, ES L1 Orbits have the best success rate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has the most successful launches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has a 76.9% success rate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0DAB6E-053F-4E99-A425-FE01D2916D01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F93CBB-10DB-45D4-927D-ED18B41E2E12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ldNum" idx="40"/>
          </p:nvPr>
        </p:nvSpPr>
        <p:spPr>
          <a:xfrm>
            <a:off x="944892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71960D-99F4-4192-A4A5-38B285BA92B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" name="TextBox 1"/>
          <p:cNvSpPr/>
          <p:nvPr/>
        </p:nvSpPr>
        <p:spPr>
          <a:xfrm>
            <a:off x="778680" y="2812680"/>
            <a:ext cx="10306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1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2"/>
          <p:cNvSpPr/>
          <p:nvPr/>
        </p:nvSpPr>
        <p:spPr>
          <a:xfrm>
            <a:off x="770040" y="1580760"/>
            <a:ext cx="9516240" cy="48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REST API and Web Scraping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transformed and one-hot encoded to be applied to Machine Learning models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Using Exploratory Data Analysis(EDA) using visualization and SQL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EDA using Matplotlib, Seaborn and SQL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Using Folium and Plotly Dash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machine learning pipeline to predict if the first stage will land given the previous data from past observations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FD44B72-DD54-4A1B-B808-76C12ACF541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686160" y="136404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just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collected using various methods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was done using get-request to the SpaceX API.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decode the response content as a .json using .json() function call and turn it into a pandas dataframe.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web scraping from Wikipedia for Falcon 9 launch records with BeautifulSoup. 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algn="just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9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Removed all Falcon 1 launches from the dataframe to focus on only Falcon 9.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C987FA-37CD-42B9-91E7-63FCD1DE4CFA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/>
          </p:nvPr>
        </p:nvSpPr>
        <p:spPr>
          <a:xfrm>
            <a:off x="5740920" y="173700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39320" cy="422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Abadi"/>
              </a:rPr>
              <a:t>https://github.com/Zelzilon/DataScienceCapstone/blob/main/jupyter-labs-spacex-data-collection-api.ipynb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5943600" y="1828800"/>
            <a:ext cx="2056680" cy="13708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Request rocket launch data from SpaceX API using url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8001000" y="2514600"/>
            <a:ext cx="6858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8686800" y="1828800"/>
            <a:ext cx="2285280" cy="13708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Decode the response content as a .json using and convert it into a panda dataframe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5943600" y="4343400"/>
            <a:ext cx="2056680" cy="13708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Fixed information in correct columns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8915400" y="4343400"/>
            <a:ext cx="2056680" cy="13708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Construct dataset using the data we have obtained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4" name=""/>
          <p:cNvCxnSpPr>
            <a:stCxn id="81" idx="2"/>
            <a:endCxn id="82" idx="0"/>
          </p:cNvCxnSpPr>
          <p:nvPr/>
        </p:nvCxnSpPr>
        <p:spPr>
          <a:xfrm rot="5400000">
            <a:off x="7828560" y="2342520"/>
            <a:ext cx="1144080" cy="2858040"/>
          </a:xfrm>
          <a:prstGeom prst="bentConnector3">
            <a:avLst>
              <a:gd name="adj1" fmla="val 50047"/>
            </a:avLst>
          </a:prstGeom>
          <a:ln w="0">
            <a:solidFill>
              <a:srgbClr val="000000"/>
            </a:solidFill>
          </a:ln>
        </p:spPr>
      </p:cxnSp>
      <p:sp>
        <p:nvSpPr>
          <p:cNvPr id="85" name=""/>
          <p:cNvSpPr/>
          <p:nvPr/>
        </p:nvSpPr>
        <p:spPr>
          <a:xfrm>
            <a:off x="8001000" y="5029200"/>
            <a:ext cx="9144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4B2D681-6ED1-45AD-8BB2-D9E8B458857B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https://github.com/Zelzilon/DataScienceCapstone/blob/main/jupyter-labs-webscraping.ipynb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defTabSz="914400">
              <a:lnSpc>
                <a:spcPct val="90000"/>
              </a:lnSpc>
            </a:pPr>
            <a:endParaRPr b="0" lang="en-US" sz="4000" spc="-1" strike="noStrike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88" name="Title 1"/>
          <p:cNvSpPr/>
          <p:nvPr/>
        </p:nvSpPr>
        <p:spPr>
          <a:xfrm>
            <a:off x="922320" y="69120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888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Content Placeholder 4"/>
          <p:cNvSpPr/>
          <p:nvPr/>
        </p:nvSpPr>
        <p:spPr>
          <a:xfrm>
            <a:off x="5910120" y="179244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6400800" y="1828800"/>
            <a:ext cx="4571280" cy="913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Request the Falcon9 Launch wiki page from the url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6400800" y="3200400"/>
            <a:ext cx="4571280" cy="913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Extract all column and variable names from the table header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6400800" y="4572000"/>
            <a:ext cx="4571280" cy="913680"/>
          </a:xfrm>
          <a:prstGeom prst="rect">
            <a:avLst/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Create a dataframe by parsing the launch tables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8458200" y="27432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8458200" y="41148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56FAAE-5B9D-4475-820F-0BEB6EAD0B4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Application>LibreOffice/24.2.3.2$Windows_X86_64 LibreOffice_project/433d9c2ded56988e8a90e6b2e771ee4e6a5ab2ba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2024-07-07T00:29:27Z</dcterms:modified>
  <cp:revision>229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